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86" r:id="rId3"/>
    <p:sldId id="387" r:id="rId4"/>
    <p:sldId id="535" r:id="rId5"/>
    <p:sldId id="307" r:id="rId6"/>
    <p:sldId id="537" r:id="rId7"/>
    <p:sldId id="538" r:id="rId8"/>
    <p:sldId id="517" r:id="rId9"/>
    <p:sldId id="533" r:id="rId10"/>
    <p:sldId id="534" r:id="rId11"/>
    <p:sldId id="526" r:id="rId12"/>
    <p:sldId id="529" r:id="rId13"/>
    <p:sldId id="530" r:id="rId14"/>
    <p:sldId id="257" r:id="rId15"/>
    <p:sldId id="536" r:id="rId16"/>
    <p:sldId id="514" r:id="rId17"/>
    <p:sldId id="504" r:id="rId18"/>
    <p:sldId id="523" r:id="rId19"/>
    <p:sldId id="515" r:id="rId20"/>
    <p:sldId id="524" r:id="rId21"/>
    <p:sldId id="522" r:id="rId22"/>
    <p:sldId id="525" r:id="rId23"/>
    <p:sldId id="510" r:id="rId24"/>
    <p:sldId id="521" r:id="rId25"/>
    <p:sldId id="516" r:id="rId26"/>
    <p:sldId id="527" r:id="rId27"/>
    <p:sldId id="528" r:id="rId28"/>
    <p:sldId id="532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CC2"/>
    <a:srgbClr val="B5C6E7"/>
    <a:srgbClr val="CCCCFF"/>
    <a:srgbClr val="ABC7FA"/>
    <a:srgbClr val="A9D8FC"/>
    <a:srgbClr val="A5E3FF"/>
    <a:srgbClr val="5F5F5F"/>
    <a:srgbClr val="1C1C1C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6" autoAdjust="0"/>
    <p:restoredTop sz="70412" autoAdjust="0"/>
  </p:normalViewPr>
  <p:slideViewPr>
    <p:cSldViewPr>
      <p:cViewPr varScale="1">
        <p:scale>
          <a:sx n="72" d="100"/>
          <a:sy n="72" d="100"/>
        </p:scale>
        <p:origin x="869" y="53"/>
      </p:cViewPr>
      <p:guideLst>
        <p:guide orient="horz" pos="2155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7E765-477C-4641-98C5-EFAC4D180AFA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7AAB-3653-4807-8640-C02AC27EA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9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5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180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13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同层隔离的安全执行环境，在非可信</a:t>
            </a:r>
            <a:r>
              <a:rPr lang="en-US" altLang="zh-CN" dirty="0"/>
              <a:t>Hypervisor</a:t>
            </a:r>
            <a:r>
              <a:rPr lang="zh-CN" altLang="en-US" dirty="0"/>
              <a:t>环境下保证虚拟机的安全运行，不依赖硬件设备和更高级别的软件环境 性能开销相对较低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5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53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4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35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7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7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4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5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6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23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57AAB-3653-4807-8640-C02AC27EA9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3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KSO_BT1"/>
          <p:cNvSpPr>
            <a:spLocks noGrp="1" noChangeArrowheads="1"/>
          </p:cNvSpPr>
          <p:nvPr>
            <p:ph type="ctrTitle"/>
          </p:nvPr>
        </p:nvSpPr>
        <p:spPr>
          <a:xfrm>
            <a:off x="539750" y="1844675"/>
            <a:ext cx="7618413" cy="795338"/>
          </a:xfrm>
        </p:spPr>
        <p:txBody>
          <a:bodyPr/>
          <a:lstStyle>
            <a:lvl1pPr algn="l">
              <a:defRPr sz="42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2051" name="KSO_BC1"/>
          <p:cNvSpPr>
            <a:spLocks noGrp="1" noChangeArrowheads="1"/>
          </p:cNvSpPr>
          <p:nvPr>
            <p:ph type="subTitle" idx="1"/>
          </p:nvPr>
        </p:nvSpPr>
        <p:spPr>
          <a:xfrm>
            <a:off x="5003800" y="4797425"/>
            <a:ext cx="3879850" cy="4699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>
                <a:sym typeface="Arial" panose="020B0604020202020204" pitchFamily="34" charset="0"/>
              </a:rPr>
              <a:t>单击此处编辑母版副标题样式</a:t>
            </a:r>
            <a:endParaRPr lang="zh-CN" noProof="0">
              <a:sym typeface="Arial" panose="020B0604020202020204" pitchFamily="34" charset="0"/>
            </a:endParaRPr>
          </a:p>
        </p:txBody>
      </p:sp>
      <p:sp>
        <p:nvSpPr>
          <p:cNvPr id="4" name="KSO_FD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mtClean="0">
                <a:solidFill>
                  <a:srgbClr val="969697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KSO_FT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mtClean="0">
                <a:solidFill>
                  <a:srgbClr val="969697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mtClean="0">
                <a:solidFill>
                  <a:srgbClr val="969697"/>
                </a:solidFill>
              </a:defRPr>
            </a:lvl1pPr>
          </a:lstStyle>
          <a:p>
            <a:pPr>
              <a:defRPr/>
            </a:pPr>
            <a:fld id="{87AAB8DA-F31E-4394-B693-A556836286E8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108CA-A007-4A90-B8BC-C4B64CE5ED9E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33375"/>
            <a:ext cx="2057400" cy="57927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3375"/>
            <a:ext cx="6019800" cy="57927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E2DB7-7D95-4047-8A35-BFE50494D6B5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C139E-3280-4BE2-878A-F0B143DAF7B8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36353-DD7C-484F-9F29-627F35B25CF8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536CE-B524-4869-BD3C-9C6B7769E994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B0EA0-CAED-4125-92F9-76F68E6CEF9E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C9D5-965A-41D0-B1ED-7A94EB992E9C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09ECE-5CFF-402B-B8EF-6189A6353975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5CED8-3ED0-4D8F-8C84-19CAC594963B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>
                <a:sym typeface="Arial" panose="020B0604020202020204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DDEE5-317C-4EA0-9327-5F56ED570945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KSO_BT1"/>
          <p:cNvSpPr>
            <a:spLocks noGrp="1" noChangeArrowheads="1"/>
          </p:cNvSpPr>
          <p:nvPr>
            <p:ph type="title"/>
          </p:nvPr>
        </p:nvSpPr>
        <p:spPr bwMode="auto">
          <a:xfrm>
            <a:off x="3708400" y="333375"/>
            <a:ext cx="4814888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ACD2F71-EED8-4ED2-A826-B83120E97EC0}" type="slidenum">
              <a:rPr lang="zh-CN" altLang="zh-CN"/>
              <a:t>‹#›</a:t>
            </a:fld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>
                <a:sym typeface="Arial" panose="020B0604020202020204" pitchFamily="34" charset="0"/>
              </a:rPr>
              <a:t>1).</a:t>
            </a:r>
            <a:r>
              <a:rPr lang="zh-CN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>
                <a:sym typeface="Arial" panose="020B0604020202020204" pitchFamily="34" charset="0"/>
              </a:rPr>
              <a:t>(1).</a:t>
            </a:r>
            <a:r>
              <a:rPr lang="zh-CN">
                <a:sym typeface="Arial" panose="020B0604020202020204" pitchFamily="34" charset="0"/>
              </a:rPr>
              <a:t>第四级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AutoNum type="arabicPeriod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AutoNum type="arabicParenBoth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6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defRPr sz="12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幼圆" panose="02010509060101010101" pitchFamily="49" charset="-122"/>
          <a:sym typeface="Arial" panose="020B0604020202020204" pitchFamily="34" charset="0"/>
        </a:defRPr>
      </a:lvl5pPr>
      <a:lvl6pPr marL="25146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幼圆" panose="02010509060101010101" pitchFamily="49" charset="-122"/>
          <a:sym typeface="Arial" panose="020B0604020202020204" pitchFamily="34" charset="0"/>
        </a:defRPr>
      </a:lvl6pPr>
      <a:lvl7pPr marL="2971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幼圆" panose="02010509060101010101" pitchFamily="49" charset="-122"/>
          <a:sym typeface="Arial" panose="020B0604020202020204" pitchFamily="34" charset="0"/>
        </a:defRPr>
      </a:lvl7pPr>
      <a:lvl8pPr marL="3429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幼圆" panose="02010509060101010101" pitchFamily="49" charset="-122"/>
          <a:sym typeface="Arial" panose="020B0604020202020204" pitchFamily="34" charset="0"/>
        </a:defRPr>
      </a:lvl8pPr>
      <a:lvl9pPr marL="3886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幼圆" panose="02010509060101010101" pitchFamily="49" charset="-122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670824" y="1340768"/>
            <a:ext cx="38908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7200" b="1" dirty="0">
                <a:solidFill>
                  <a:schemeClr val="bg1"/>
                </a:solidFill>
              </a:rPr>
              <a:t>中期报告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9AEB4-2A31-4312-9F05-A83418B1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0" y="333375"/>
            <a:ext cx="4814888" cy="698500"/>
          </a:xfrm>
        </p:spPr>
        <p:txBody>
          <a:bodyPr/>
          <a:lstStyle/>
          <a:p>
            <a:r>
              <a:rPr lang="zh-CN" altLang="en-US" dirty="0"/>
              <a:t>核心关键技术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B712E-3094-42E3-A0FC-9F375D13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2736304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虚拟机与宿主机安全切换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防范</a:t>
            </a:r>
            <a:r>
              <a:rPr lang="en-US" altLang="zh-CN" dirty="0"/>
              <a:t>Hypervisor</a:t>
            </a:r>
            <a:r>
              <a:rPr lang="zh-CN" altLang="en-US" dirty="0"/>
              <a:t>通过自身的高特权可以获取虚拟机的信息，或导致虚拟机的控制流被篡改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1837C-665D-477B-9B92-9ED94FDB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505" y="1628800"/>
            <a:ext cx="561194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4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核心关键技术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213" y="1462301"/>
            <a:ext cx="8146415" cy="20180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安全执行环境：在非可信虚拟化环境下，提供安全隔离的执行环境供虚拟机运行</a:t>
            </a:r>
            <a:endParaRPr lang="en-US" altLang="zh-CN" dirty="0"/>
          </a:p>
        </p:txBody>
      </p:sp>
      <p:pic>
        <p:nvPicPr>
          <p:cNvPr id="2050" name="Picture 2" descr="C:\Users\juku\AppData\Local\Temp\ksohtml\wps73D0.tmp.png">
            <a:extLst>
              <a:ext uri="{FF2B5EF4-FFF2-40B4-BE49-F238E27FC236}">
                <a16:creationId xmlns:a16="http://schemas.microsoft.com/office/drawing/2014/main" id="{A490DF2A-B4F7-4C8D-94E9-BB05AE41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71" y="2564903"/>
            <a:ext cx="7546136" cy="395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50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阶段性成果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216" y="1336027"/>
            <a:ext cx="3744416" cy="50405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安全执行空间创建</a:t>
            </a:r>
            <a:endParaRPr lang="en-US" altLang="zh-CN" dirty="0"/>
          </a:p>
          <a:p>
            <a:pPr algn="ctr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125C49-FB72-49ED-80EC-ED00175D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7375"/>
            <a:ext cx="3139712" cy="2743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4569A6-699C-47C9-B46C-56BF1EFA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327968"/>
            <a:ext cx="4785775" cy="937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7412E3-311E-48DB-84B2-2EE7B5496FD0}"/>
              </a:ext>
            </a:extLst>
          </p:cNvPr>
          <p:cNvSpPr txBox="1"/>
          <p:nvPr/>
        </p:nvSpPr>
        <p:spPr>
          <a:xfrm>
            <a:off x="5320722" y="1547951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系统数据初始化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9DB934-33A5-448F-9638-2397F8B2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60" y="4177533"/>
            <a:ext cx="3294203" cy="342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325995-56C9-4BB1-B411-6EBD7DCE2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280" y="5261547"/>
            <a:ext cx="3200677" cy="342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BBBDC3-33FC-4B65-A8BB-42C854B08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180" y="5661248"/>
            <a:ext cx="3299332" cy="2944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E07741-2A55-46E0-87BA-52C011EA3CA1}"/>
              </a:ext>
            </a:extLst>
          </p:cNvPr>
          <p:cNvSpPr txBox="1"/>
          <p:nvPr/>
        </p:nvSpPr>
        <p:spPr>
          <a:xfrm>
            <a:off x="693517" y="3530110"/>
            <a:ext cx="316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VM</a:t>
            </a:r>
            <a:r>
              <a:rPr lang="zh-CN" altLang="en-US" sz="2400" dirty="0"/>
              <a:t>与</a:t>
            </a:r>
            <a:r>
              <a:rPr lang="en-US" altLang="zh-CN" sz="2400" dirty="0"/>
              <a:t>HOS</a:t>
            </a:r>
            <a:r>
              <a:rPr lang="zh-CN" altLang="en-US" sz="2400" dirty="0"/>
              <a:t>安全切换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EEA28-A45A-46E6-8A42-413540D282AE}"/>
              </a:ext>
            </a:extLst>
          </p:cNvPr>
          <p:cNvSpPr txBox="1"/>
          <p:nvPr/>
        </p:nvSpPr>
        <p:spPr>
          <a:xfrm>
            <a:off x="4745686" y="456140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VM</a:t>
            </a:r>
            <a:r>
              <a:rPr lang="zh-CN" altLang="en-US" sz="2400" dirty="0"/>
              <a:t>地址空间隔离</a:t>
            </a:r>
          </a:p>
        </p:txBody>
      </p:sp>
    </p:spTree>
    <p:extLst>
      <p:ext uri="{BB962C8B-B14F-4D97-AF65-F5344CB8AC3E}">
        <p14:creationId xmlns:p14="http://schemas.microsoft.com/office/powerpoint/2010/main" val="383581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课题进展情概况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AAFE632-BC83-4746-A953-C90F06BB9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424576"/>
              </p:ext>
            </p:extLst>
          </p:nvPr>
        </p:nvGraphicFramePr>
        <p:xfrm>
          <a:off x="498475" y="1844824"/>
          <a:ext cx="81470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54">
                  <a:extLst>
                    <a:ext uri="{9D8B030D-6E8A-4147-A177-3AD203B41FA5}">
                      <a16:colId xmlns:a16="http://schemas.microsoft.com/office/drawing/2014/main" val="3587452122"/>
                    </a:ext>
                  </a:extLst>
                </a:gridCol>
                <a:gridCol w="6994996">
                  <a:extLst>
                    <a:ext uri="{9D8B030D-6E8A-4147-A177-3AD203B41FA5}">
                      <a16:colId xmlns:a16="http://schemas.microsoft.com/office/drawing/2014/main" val="179633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95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专利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KVM</a:t>
                      </a:r>
                      <a:r>
                        <a:rPr lang="zh-CN" altLang="en-US" dirty="0"/>
                        <a:t>内存高强度隔离的安全虚拟机的实现方法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5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论文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HyperMI</a:t>
                      </a:r>
                      <a:r>
                        <a:rPr lang="en-US" altLang="zh-CN" dirty="0"/>
                        <a:t>: A Privilege-level Secure Execution Environment for VM Isolation against Compromised Hypervisor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45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3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18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10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3"/>
          <p:cNvSpPr>
            <a:spLocks noChangeArrowheads="1"/>
          </p:cNvSpPr>
          <p:nvPr/>
        </p:nvSpPr>
        <p:spPr bwMode="auto">
          <a:xfrm>
            <a:off x="325438" y="1270000"/>
            <a:ext cx="5010150" cy="5762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Q &amp; 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D18E6-8861-44C2-BE44-F161877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4974C-9C9B-4CC4-B32B-FD38D282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3198676"/>
            <a:ext cx="5904656" cy="4606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400" b="1" dirty="0"/>
              <a:t>注意：后续</a:t>
            </a:r>
            <a:r>
              <a:rPr lang="en-US" altLang="zh-CN" sz="4400" b="1" dirty="0"/>
              <a:t>PPT</a:t>
            </a:r>
            <a:r>
              <a:rPr lang="zh-CN" altLang="en-US" sz="4400" b="1" dirty="0"/>
              <a:t>无用</a:t>
            </a:r>
            <a:endParaRPr lang="en-US" altLang="zh-CN" sz="4400" b="1" dirty="0"/>
          </a:p>
          <a:p>
            <a:pPr marL="0" indent="0">
              <a:buNone/>
            </a:pPr>
            <a:r>
              <a:rPr lang="en-US" altLang="zh-CN" sz="4400" b="1" dirty="0"/>
              <a:t>          </a:t>
            </a:r>
            <a:r>
              <a:rPr lang="zh-CN" altLang="en-US" sz="4400" b="1" dirty="0"/>
              <a:t>可借鉴</a:t>
            </a:r>
          </a:p>
        </p:txBody>
      </p:sp>
    </p:spTree>
    <p:extLst>
      <p:ext uri="{BB962C8B-B14F-4D97-AF65-F5344CB8AC3E}">
        <p14:creationId xmlns:p14="http://schemas.microsoft.com/office/powerpoint/2010/main" val="262841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3275856" y="2708920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3777912" y="2918554"/>
            <a:ext cx="138691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rgbClr val="0066C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3212942" y="4160693"/>
            <a:ext cx="26050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技术方案与</a:t>
            </a:r>
            <a:endParaRPr lang="en-US" altLang="zh-CN" sz="26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</p:spTree>
    <p:extLst>
      <p:ext uri="{BB962C8B-B14F-4D97-AF65-F5344CB8AC3E}">
        <p14:creationId xmlns:p14="http://schemas.microsoft.com/office/powerpoint/2010/main" val="3587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虚拟机安全套件子系统</a:t>
            </a:r>
          </a:p>
        </p:txBody>
      </p:sp>
      <p:pic>
        <p:nvPicPr>
          <p:cNvPr id="1029" name="Picture 2" descr="C:\Users\juku\AppData\Local\Temp\ksohtml\wps5A64.tmp.png">
            <a:extLst>
              <a:ext uri="{FF2B5EF4-FFF2-40B4-BE49-F238E27FC236}">
                <a16:creationId xmlns:a16="http://schemas.microsoft.com/office/drawing/2014/main" id="{3DD9CD97-3856-45F3-8EA1-B1D8FB8757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772816"/>
            <a:ext cx="8178799" cy="37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8BCBBA-1202-4A91-95FE-E619D29CE56B}"/>
              </a:ext>
            </a:extLst>
          </p:cNvPr>
          <p:cNvSpPr txBox="1"/>
          <p:nvPr/>
        </p:nvSpPr>
        <p:spPr>
          <a:xfrm>
            <a:off x="482600" y="5733256"/>
            <a:ext cx="817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虚拟机地址空间隔离：虚拟机内存高强度隔离 首要前提</a:t>
            </a:r>
            <a:endParaRPr lang="en-US" altLang="zh-CN" dirty="0"/>
          </a:p>
          <a:p>
            <a:r>
              <a:rPr lang="en-US" altLang="zh-CN" dirty="0"/>
              <a:t>Hypervisor</a:t>
            </a:r>
            <a:r>
              <a:rPr lang="zh-CN" altLang="en-US" dirty="0"/>
              <a:t>与</a:t>
            </a:r>
            <a:r>
              <a:rPr lang="en-US" altLang="zh-CN" dirty="0"/>
              <a:t>VM</a:t>
            </a:r>
            <a:r>
              <a:rPr lang="zh-CN" altLang="en-US" dirty="0"/>
              <a:t>间安全切换： 运行时关键数据保护 运行时安全防护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E20536-525A-473A-99DC-E00BFBFC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 dirty="0">
                <a:solidFill>
                  <a:schemeClr val="bg1"/>
                </a:solidFill>
              </a:rPr>
              <a:t>虚拟机安全套件</a:t>
            </a:r>
            <a:endParaRPr lang="en-US" altLang="zh-CN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E01D0A-3214-4BF2-B81E-7D71ADF3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9" y="1844824"/>
            <a:ext cx="835711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0" y="333375"/>
            <a:ext cx="4814888" cy="698500"/>
          </a:xfrm>
        </p:spPr>
        <p:txBody>
          <a:bodyPr/>
          <a:lstStyle/>
          <a:p>
            <a:r>
              <a:rPr lang="zh-CN" altLang="en-US"/>
              <a:t>关键技术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4420-25AD-4156-8609-5473F1BCD9F9}"/>
              </a:ext>
            </a:extLst>
          </p:cNvPr>
          <p:cNvSpPr txBox="1"/>
          <p:nvPr/>
        </p:nvSpPr>
        <p:spPr>
          <a:xfrm>
            <a:off x="629308" y="4464850"/>
            <a:ext cx="788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关键技术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地址空间隔离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与</a:t>
            </a:r>
            <a:r>
              <a:rPr lang="en-US" altLang="zh-CN" dirty="0"/>
              <a:t>Hypervisor</a:t>
            </a:r>
            <a:r>
              <a:rPr lang="zh-CN" altLang="en-US" dirty="0"/>
              <a:t>同层的安全执行空间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解决问题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在非可信虚拟化环境下提供安全可靠执行环境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对物理内存的分配、回收以及映射信息进行记录，防止虚拟机的内存被重映射和多重映射</a:t>
            </a:r>
          </a:p>
        </p:txBody>
      </p:sp>
      <p:pic>
        <p:nvPicPr>
          <p:cNvPr id="2050" name="Picture 2" descr="C:\Users\juku\AppData\Local\Temp\ksohtml\wpsE579.tmp.png">
            <a:extLst>
              <a:ext uri="{FF2B5EF4-FFF2-40B4-BE49-F238E27FC236}">
                <a16:creationId xmlns:a16="http://schemas.microsoft.com/office/drawing/2014/main" id="{349F9A3D-FDA6-4A4B-82B3-2FDB05BE9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6336704" cy="38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5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499992" y="2636912"/>
            <a:ext cx="44614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总体方案简介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重要进展及成果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下一步工作和计划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人员及经费投入使用情况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项目组织实施管理工作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1532271" y="2395513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33"/>
          <p:cNvSpPr txBox="1"/>
          <p:nvPr/>
        </p:nvSpPr>
        <p:spPr>
          <a:xfrm>
            <a:off x="1445418" y="3422210"/>
            <a:ext cx="26050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211960" y="2132856"/>
            <a:ext cx="0" cy="2808312"/>
          </a:xfrm>
          <a:prstGeom prst="line">
            <a:avLst/>
          </a:prstGeom>
          <a:ln w="19050">
            <a:solidFill>
              <a:srgbClr val="0066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49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0" y="333375"/>
            <a:ext cx="4814888" cy="698500"/>
          </a:xfrm>
        </p:spPr>
        <p:txBody>
          <a:bodyPr/>
          <a:lstStyle/>
          <a:p>
            <a:r>
              <a:rPr lang="zh-CN" altLang="en-US"/>
              <a:t>关键技术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4420-25AD-4156-8609-5473F1BCD9F9}"/>
              </a:ext>
            </a:extLst>
          </p:cNvPr>
          <p:cNvSpPr txBox="1"/>
          <p:nvPr/>
        </p:nvSpPr>
        <p:spPr>
          <a:xfrm>
            <a:off x="458392" y="4237097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关键技术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上下文切换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VM</a:t>
            </a:r>
            <a:r>
              <a:rPr lang="zh-CN" altLang="en-US" dirty="0"/>
              <a:t>退出时，上下文切换归安全套件处理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退出重定向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根据退出原因不同，返回处理结果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解决问题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防范</a:t>
            </a:r>
            <a:r>
              <a:rPr lang="en-US" altLang="zh-CN" dirty="0"/>
              <a:t>Hypervisor</a:t>
            </a:r>
            <a:r>
              <a:rPr lang="zh-CN" altLang="en-US" dirty="0"/>
              <a:t>通过自身的高特权可以获取虚拟机的信息，或导致虚拟机的控制流被篡改。</a:t>
            </a:r>
          </a:p>
        </p:txBody>
      </p:sp>
      <p:pic>
        <p:nvPicPr>
          <p:cNvPr id="3074" name="Picture 2" descr="C:\Users\juku\AppData\Local\Temp\ksohtml\wps4307.tmp.png">
            <a:extLst>
              <a:ext uri="{FF2B5EF4-FFF2-40B4-BE49-F238E27FC236}">
                <a16:creationId xmlns:a16="http://schemas.microsoft.com/office/drawing/2014/main" id="{D5A22094-2930-4D0E-ABCC-C5329CA9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4" y="394502"/>
            <a:ext cx="6345856" cy="38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02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技术路线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4420-25AD-4156-8609-5473F1BCD9F9}"/>
              </a:ext>
            </a:extLst>
          </p:cNvPr>
          <p:cNvSpPr txBox="1"/>
          <p:nvPr/>
        </p:nvSpPr>
        <p:spPr>
          <a:xfrm>
            <a:off x="539552" y="155679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地址空间隔离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同层隔离的安全执行环境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PUT</a:t>
            </a:r>
            <a:r>
              <a:rPr lang="zh-CN" altLang="en-US" dirty="0"/>
              <a:t>表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标记并跟踪物理内存页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per-</a:t>
            </a:r>
            <a:r>
              <a:rPr lang="en-US" altLang="zh-CN" dirty="0" err="1"/>
              <a:t>vm</a:t>
            </a:r>
            <a:r>
              <a:rPr lang="en-US" altLang="zh-CN" dirty="0"/>
              <a:t> EPT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虚拟机地址映射功能监控，</a:t>
            </a:r>
            <a:r>
              <a:rPr lang="en-US" altLang="zh-CN" dirty="0"/>
              <a:t>EPT</a:t>
            </a:r>
            <a:r>
              <a:rPr lang="zh-CN" altLang="en-US" dirty="0"/>
              <a:t>创建、访问、映射归安全套件处理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837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技术路线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893897-DB01-43C7-AA09-35AB729ABA8C}"/>
              </a:ext>
            </a:extLst>
          </p:cNvPr>
          <p:cNvSpPr txBox="1"/>
          <p:nvPr/>
        </p:nvSpPr>
        <p:spPr>
          <a:xfrm>
            <a:off x="763005" y="3294281"/>
            <a:ext cx="7983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攻击防御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多重映射攻击</a:t>
            </a:r>
            <a:endParaRPr lang="en-US" altLang="zh-CN" dirty="0"/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物理页分配时，通过属主标记进行映射控制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双映射攻击</a:t>
            </a:r>
            <a:endParaRPr lang="en-US" altLang="zh-CN" dirty="0"/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物理页释放时，清空页内容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3463B8-8472-4C07-8367-E491DCCFAC0E}"/>
              </a:ext>
            </a:extLst>
          </p:cNvPr>
          <p:cNvSpPr txBox="1"/>
          <p:nvPr/>
        </p:nvSpPr>
        <p:spPr>
          <a:xfrm>
            <a:off x="763005" y="1901726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上下文切换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</a:t>
            </a:r>
            <a:r>
              <a:rPr lang="en-US" altLang="zh-CN" dirty="0"/>
              <a:t>VMCS</a:t>
            </a:r>
            <a:r>
              <a:rPr lang="zh-CN" altLang="en-US" dirty="0"/>
              <a:t>关键数据结构进行隐藏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VMCS</a:t>
            </a:r>
            <a:r>
              <a:rPr lang="zh-CN" altLang="en-US" dirty="0"/>
              <a:t>读写访问功能被剥夺到安全套件处理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92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系统接口 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A4266D-9495-4930-9F45-7BE3FAE41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13816"/>
              </p:ext>
            </p:extLst>
          </p:nvPr>
        </p:nvGraphicFramePr>
        <p:xfrm>
          <a:off x="1043608" y="1700808"/>
          <a:ext cx="6696744" cy="3318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568151301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964379009"/>
                    </a:ext>
                  </a:extLst>
                </a:gridCol>
              </a:tblGrid>
              <a:tr h="4199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580348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Create_VM_Metadata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虚拟机元数据创建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3949550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Delete_VM_Metadata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虚拟机元数据删除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324335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Alloc_Memory_to_VM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内存分配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1658657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Free_Memory_from_VM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内存回收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222643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Share_Memory_among_VMs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内存共享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11783"/>
                  </a:ext>
                </a:extLst>
              </a:tr>
              <a:tr h="6385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Switch_Host_Guest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Hypervisor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VM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之间上下文切换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543450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Swap_Page_out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页面换出到磁盘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407527"/>
                  </a:ext>
                </a:extLst>
              </a:tr>
              <a:tr h="32293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Swap_Page_in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页面换入到内存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263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56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关键数据结构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D4D0787-81FB-4EEE-951D-7AAB65AA0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8783"/>
              </p:ext>
            </p:extLst>
          </p:nvPr>
        </p:nvGraphicFramePr>
        <p:xfrm>
          <a:off x="1115616" y="1772816"/>
          <a:ext cx="7056784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3158959728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165161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50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用户在云计算平台中的凭证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虚拟机信息表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运行时信息，在虚拟机创建时对其进行初始化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1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物理页使用情况表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每个物理页的使用情况，便于对虚拟机的内存进行标记和追踪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12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虚拟机上下文信息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在虚拟机进行上下文切换时，将信息保存在指定的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Hypervisor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不能访问的位置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0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共享物理页属主信息链表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当物理页是共享时，此数据机构用于记录所有共用这个物理页的属主信息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63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3275856" y="2708920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3794743" y="2918554"/>
            <a:ext cx="135325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rgbClr val="0066C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3212942" y="4160693"/>
            <a:ext cx="26050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研究成果互动</a:t>
            </a:r>
          </a:p>
        </p:txBody>
      </p:sp>
    </p:spTree>
    <p:extLst>
      <p:ext uri="{BB962C8B-B14F-4D97-AF65-F5344CB8AC3E}">
        <p14:creationId xmlns:p14="http://schemas.microsoft.com/office/powerpoint/2010/main" val="17293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3275856" y="2708920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3773904" y="2918554"/>
            <a:ext cx="139493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8800" dirty="0">
              <a:solidFill>
                <a:srgbClr val="0066C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3212942" y="4160693"/>
            <a:ext cx="26050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考核指标实现</a:t>
            </a:r>
          </a:p>
        </p:txBody>
      </p:sp>
    </p:spTree>
    <p:extLst>
      <p:ext uri="{BB962C8B-B14F-4D97-AF65-F5344CB8AC3E}">
        <p14:creationId xmlns:p14="http://schemas.microsoft.com/office/powerpoint/2010/main" val="236451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427-029D-4680-AC04-F8037C1B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考核指标实现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062EA4-F46A-41FC-938A-1E9D7C70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6372067" cy="36094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7302AB-7819-4157-88B6-FFB80FB88FCD}"/>
              </a:ext>
            </a:extLst>
          </p:cNvPr>
          <p:cNvSpPr txBox="1"/>
          <p:nvPr/>
        </p:nvSpPr>
        <p:spPr>
          <a:xfrm>
            <a:off x="539552" y="5047297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性能开销测试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微观测试 </a:t>
            </a:r>
            <a:r>
              <a:rPr lang="en-US" altLang="zh-CN" dirty="0"/>
              <a:t>SPEC CPU2006 </a:t>
            </a:r>
            <a:r>
              <a:rPr lang="zh-CN" altLang="en-US" dirty="0"/>
              <a:t>（前</a:t>
            </a:r>
            <a:r>
              <a:rPr lang="en-US" altLang="zh-CN" dirty="0"/>
              <a:t>12</a:t>
            </a:r>
            <a:r>
              <a:rPr lang="zh-CN" altLang="en-US" dirty="0"/>
              <a:t>项）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I/O</a:t>
            </a:r>
            <a:r>
              <a:rPr lang="zh-CN" altLang="en-US" dirty="0"/>
              <a:t>测试 </a:t>
            </a:r>
            <a:r>
              <a:rPr lang="en-US" altLang="zh-CN" dirty="0"/>
              <a:t>Bonnie++ </a:t>
            </a:r>
            <a:r>
              <a:rPr lang="zh-CN" altLang="en-US" dirty="0"/>
              <a:t>（后</a:t>
            </a:r>
            <a:r>
              <a:rPr lang="en-US" altLang="zh-CN" dirty="0"/>
              <a:t>3</a:t>
            </a:r>
            <a:r>
              <a:rPr lang="zh-CN" altLang="en-US" dirty="0"/>
              <a:t>项）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结果分析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性能开销增加≤</a:t>
            </a:r>
            <a:r>
              <a:rPr lang="en-US" altLang="zh-CN" dirty="0"/>
              <a:t>6%</a:t>
            </a:r>
            <a:r>
              <a:rPr lang="zh-CN" altLang="en-US" dirty="0"/>
              <a:t>，满足系统性能开销小于</a:t>
            </a:r>
            <a:r>
              <a:rPr lang="en-US" altLang="zh-CN" dirty="0"/>
              <a:t>10%</a:t>
            </a:r>
            <a:r>
              <a:rPr lang="zh-CN" altLang="en-US" dirty="0"/>
              <a:t>的要求</a:t>
            </a:r>
          </a:p>
        </p:txBody>
      </p:sp>
    </p:spTree>
    <p:extLst>
      <p:ext uri="{BB962C8B-B14F-4D97-AF65-F5344CB8AC3E}">
        <p14:creationId xmlns:p14="http://schemas.microsoft.com/office/powerpoint/2010/main" val="27712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核心关键技术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801" y="1772816"/>
            <a:ext cx="8146415" cy="20180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虚拟机地址空间隔离：阻止多重映射和双映射，阻止用户敏感信息泄露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虚拟机与宿主机上下文安全切换：防范</a:t>
            </a:r>
            <a:r>
              <a:rPr lang="en-US" altLang="zh-CN" dirty="0"/>
              <a:t>Hypervisor</a:t>
            </a:r>
            <a:r>
              <a:rPr lang="zh-CN" altLang="en-US" dirty="0"/>
              <a:t>通过自身的高特权可以获取虚拟机的信息，或导致虚拟机的控制流被篡改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安全执行环境：在非可信虚拟化环境下，提供安全隔离的执行环境供虚拟机运行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274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3275856" y="2708920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3862070" y="2918554"/>
            <a:ext cx="12186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rgbClr val="0066C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190" y="1716405"/>
            <a:ext cx="8146415" cy="20180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64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核心关键技术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0D280-89CA-4BA2-B401-5272BAFC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2" y="1700808"/>
            <a:ext cx="8357116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0" y="333375"/>
            <a:ext cx="4814888" cy="698500"/>
          </a:xfrm>
        </p:spPr>
        <p:txBody>
          <a:bodyPr/>
          <a:lstStyle/>
          <a:p>
            <a:r>
              <a:rPr lang="zh-CN" altLang="en-US"/>
              <a:t>关键技术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4420-25AD-4156-8609-5473F1BCD9F9}"/>
              </a:ext>
            </a:extLst>
          </p:cNvPr>
          <p:cNvSpPr txBox="1"/>
          <p:nvPr/>
        </p:nvSpPr>
        <p:spPr>
          <a:xfrm>
            <a:off x="629308" y="4464850"/>
            <a:ext cx="788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关键技术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地址空间隔离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与</a:t>
            </a:r>
            <a:r>
              <a:rPr lang="en-US" altLang="zh-CN" dirty="0"/>
              <a:t>Hypervisor</a:t>
            </a:r>
            <a:r>
              <a:rPr lang="zh-CN" altLang="en-US" dirty="0"/>
              <a:t>同层的安全执行空间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解决问题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在非可信虚拟化环境下提供安全可靠执行环境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对物理内存的分配、回收以及映射信息进行记录，防止虚拟机的内存被重映射和多重映射</a:t>
            </a:r>
          </a:p>
        </p:txBody>
      </p:sp>
      <p:pic>
        <p:nvPicPr>
          <p:cNvPr id="2050" name="Picture 2" descr="C:\Users\juku\AppData\Local\Temp\ksohtml\wpsE579.tmp.png">
            <a:extLst>
              <a:ext uri="{FF2B5EF4-FFF2-40B4-BE49-F238E27FC236}">
                <a16:creationId xmlns:a16="http://schemas.microsoft.com/office/drawing/2014/main" id="{349F9A3D-FDA6-4A4B-82B3-2FDB05BE9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6336704" cy="38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8400" y="333375"/>
            <a:ext cx="4814888" cy="698500"/>
          </a:xfrm>
        </p:spPr>
        <p:txBody>
          <a:bodyPr/>
          <a:lstStyle/>
          <a:p>
            <a:r>
              <a:rPr lang="zh-CN" altLang="en-US"/>
              <a:t>关键技术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4420-25AD-4156-8609-5473F1BCD9F9}"/>
              </a:ext>
            </a:extLst>
          </p:cNvPr>
          <p:cNvSpPr txBox="1"/>
          <p:nvPr/>
        </p:nvSpPr>
        <p:spPr>
          <a:xfrm>
            <a:off x="458392" y="4237097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关键技术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上下文切换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VM</a:t>
            </a:r>
            <a:r>
              <a:rPr lang="zh-CN" altLang="en-US" dirty="0"/>
              <a:t>退出时，上下文切换归安全套件处理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退出重定向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根据退出原因不同，返回处理结果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解决问题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防范</a:t>
            </a:r>
            <a:r>
              <a:rPr lang="en-US" altLang="zh-CN" dirty="0"/>
              <a:t>Hypervisor</a:t>
            </a:r>
            <a:r>
              <a:rPr lang="zh-CN" altLang="en-US" dirty="0"/>
              <a:t>通过自身的高特权可以获取虚拟机的信息，或导致虚拟机的控制流被篡改。</a:t>
            </a:r>
          </a:p>
        </p:txBody>
      </p:sp>
      <p:pic>
        <p:nvPicPr>
          <p:cNvPr id="3074" name="Picture 2" descr="C:\Users\juku\AppData\Local\Temp\ksohtml\wps4307.tmp.png">
            <a:extLst>
              <a:ext uri="{FF2B5EF4-FFF2-40B4-BE49-F238E27FC236}">
                <a16:creationId xmlns:a16="http://schemas.microsoft.com/office/drawing/2014/main" id="{D5A22094-2930-4D0E-ABCC-C5329CA9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4" y="394502"/>
            <a:ext cx="6345856" cy="38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pSp>
        <p:nvGrpSpPr>
          <p:cNvPr id="10" name="组合 24"/>
          <p:cNvGrpSpPr/>
          <p:nvPr/>
        </p:nvGrpSpPr>
        <p:grpSpPr bwMode="auto">
          <a:xfrm>
            <a:off x="3275856" y="2708920"/>
            <a:ext cx="2518237" cy="252028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3793942" y="2918554"/>
            <a:ext cx="135485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rgbClr val="0066C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3212942" y="4160693"/>
            <a:ext cx="26050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重要进展及成果</a:t>
            </a:r>
          </a:p>
        </p:txBody>
      </p:sp>
    </p:spTree>
    <p:extLst>
      <p:ext uri="{BB962C8B-B14F-4D97-AF65-F5344CB8AC3E}">
        <p14:creationId xmlns:p14="http://schemas.microsoft.com/office/powerpoint/2010/main" val="136277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核心关键技术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6873" y="1410970"/>
            <a:ext cx="8146415" cy="8659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虚拟机地址空间隔离：阻止多重映射和双映射，阻止用户敏感信息泄露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1026" name="Picture 2" descr="C:\Users\juku\AppData\Local\Temp\ksohtml\wps26AC.tmp.png">
            <a:extLst>
              <a:ext uri="{FF2B5EF4-FFF2-40B4-BE49-F238E27FC236}">
                <a16:creationId xmlns:a16="http://schemas.microsoft.com/office/drawing/2014/main" id="{98A172CB-9951-4B4C-B494-CFAE9FE2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8" y="2204864"/>
            <a:ext cx="7309998" cy="38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31750"/>
      </p:ext>
    </p:extLst>
  </p:cSld>
  <p:clrMapOvr>
    <a:masterClrMapping/>
  </p:clrMapOvr>
</p:sld>
</file>

<file path=ppt/theme/theme1.xml><?xml version="1.0" encoding="utf-8"?>
<a:theme xmlns:a="http://schemas.openxmlformats.org/drawingml/2006/main" name="zm">
  <a:themeElements>
    <a:clrScheme name="53cd864ee33d0 1">
      <a:dk1>
        <a:srgbClr val="4B4D4F"/>
      </a:dk1>
      <a:lt1>
        <a:srgbClr val="FFFFFF"/>
      </a:lt1>
      <a:dk2>
        <a:srgbClr val="3D3F41"/>
      </a:dk2>
      <a:lt2>
        <a:srgbClr val="EEECE1"/>
      </a:lt2>
      <a:accent1>
        <a:srgbClr val="DC5C31"/>
      </a:accent1>
      <a:accent2>
        <a:srgbClr val="EA9B26"/>
      </a:accent2>
      <a:accent3>
        <a:srgbClr val="FFFFFF"/>
      </a:accent3>
      <a:accent4>
        <a:srgbClr val="3F4042"/>
      </a:accent4>
      <a:accent5>
        <a:srgbClr val="EBB5AD"/>
      </a:accent5>
      <a:accent6>
        <a:srgbClr val="D48C21"/>
      </a:accent6>
      <a:hlink>
        <a:srgbClr val="00B0F0"/>
      </a:hlink>
      <a:folHlink>
        <a:srgbClr val="AFB2B4"/>
      </a:folHlink>
    </a:clrScheme>
    <a:fontScheme name="53cd864ee33d0">
      <a:majorFont>
        <a:latin typeface="Arial Black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3cd864ee33d0 1">
        <a:dk1>
          <a:srgbClr val="4B4D4F"/>
        </a:dk1>
        <a:lt1>
          <a:srgbClr val="FFFFFF"/>
        </a:lt1>
        <a:dk2>
          <a:srgbClr val="3D3F41"/>
        </a:dk2>
        <a:lt2>
          <a:srgbClr val="EEECE1"/>
        </a:lt2>
        <a:accent1>
          <a:srgbClr val="DC5C31"/>
        </a:accent1>
        <a:accent2>
          <a:srgbClr val="EA9B26"/>
        </a:accent2>
        <a:accent3>
          <a:srgbClr val="FFFFFF"/>
        </a:accent3>
        <a:accent4>
          <a:srgbClr val="3F4042"/>
        </a:accent4>
        <a:accent5>
          <a:srgbClr val="EBB5AD"/>
        </a:accent5>
        <a:accent6>
          <a:srgbClr val="D48C21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838</Words>
  <Application>Microsoft Office PowerPoint</Application>
  <PresentationFormat>全屏显示(4:3)</PresentationFormat>
  <Paragraphs>160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宋体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</vt:lpstr>
      <vt:lpstr>zm</vt:lpstr>
      <vt:lpstr>PowerPoint 演示文稿</vt:lpstr>
      <vt:lpstr>Outline</vt:lpstr>
      <vt:lpstr>Outline</vt:lpstr>
      <vt:lpstr>研究模型</vt:lpstr>
      <vt:lpstr>核心关键技术</vt:lpstr>
      <vt:lpstr>关键技术</vt:lpstr>
      <vt:lpstr>关键技术</vt:lpstr>
      <vt:lpstr>Outline</vt:lpstr>
      <vt:lpstr>核心关键技术</vt:lpstr>
      <vt:lpstr>核心关键技术</vt:lpstr>
      <vt:lpstr>核心关键技术</vt:lpstr>
      <vt:lpstr>阶段性成果</vt:lpstr>
      <vt:lpstr>课题进展情概况</vt:lpstr>
      <vt:lpstr>PowerPoint 演示文稿</vt:lpstr>
      <vt:lpstr>PowerPoint 演示文稿</vt:lpstr>
      <vt:lpstr>Outline</vt:lpstr>
      <vt:lpstr>虚拟机安全套件子系统</vt:lpstr>
      <vt:lpstr>虚拟机安全套件</vt:lpstr>
      <vt:lpstr>关键技术</vt:lpstr>
      <vt:lpstr>关键技术</vt:lpstr>
      <vt:lpstr>技术路线</vt:lpstr>
      <vt:lpstr>技术路线</vt:lpstr>
      <vt:lpstr>系统接口 </vt:lpstr>
      <vt:lpstr>关键数据结构</vt:lpstr>
      <vt:lpstr>Outline</vt:lpstr>
      <vt:lpstr>Outline</vt:lpstr>
      <vt:lpstr>考核指标实现</vt:lpstr>
      <vt:lpstr>核心关键技术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juku</dc:creator>
  <cp:lastModifiedBy>juku</cp:lastModifiedBy>
  <cp:revision>32</cp:revision>
  <dcterms:created xsi:type="dcterms:W3CDTF">2018-11-11T03:34:18Z</dcterms:created>
  <dcterms:modified xsi:type="dcterms:W3CDTF">2018-11-11T12:45:58Z</dcterms:modified>
</cp:coreProperties>
</file>